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4" r:id="rId3"/>
  </p:sldMasterIdLst>
  <p:notesMasterIdLst>
    <p:notesMasterId r:id="rId18"/>
  </p:notesMasterIdLst>
  <p:handoutMasterIdLst>
    <p:handoutMasterId r:id="rId19"/>
  </p:handoutMasterIdLst>
  <p:sldIdLst>
    <p:sldId id="257" r:id="rId4"/>
    <p:sldId id="258" r:id="rId5"/>
    <p:sldId id="280" r:id="rId6"/>
    <p:sldId id="275" r:id="rId7"/>
    <p:sldId id="274" r:id="rId8"/>
    <p:sldId id="273" r:id="rId9"/>
    <p:sldId id="272" r:id="rId10"/>
    <p:sldId id="276" r:id="rId11"/>
    <p:sldId id="277" r:id="rId12"/>
    <p:sldId id="271" r:id="rId13"/>
    <p:sldId id="270" r:id="rId14"/>
    <p:sldId id="269" r:id="rId15"/>
    <p:sldId id="281" r:id="rId16"/>
    <p:sldId id="278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5A4"/>
    <a:srgbClr val="693B71"/>
    <a:srgbClr val="B3C5CB"/>
    <a:srgbClr val="FFAF51"/>
    <a:srgbClr val="BDE3E7"/>
    <a:srgbClr val="D3BD70"/>
    <a:srgbClr val="009874"/>
    <a:srgbClr val="DA8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/>
    <p:restoredTop sz="94611"/>
  </p:normalViewPr>
  <p:slideViewPr>
    <p:cSldViewPr snapToGrid="0" snapToObjects="1">
      <p:cViewPr varScale="1">
        <p:scale>
          <a:sx n="122" d="100"/>
          <a:sy n="122" d="100"/>
        </p:scale>
        <p:origin x="150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375BD-0BC6-E645-BEC7-39C4A65703D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6187B-FF5C-2749-901B-7B842F6BE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08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972A3-54C2-1844-8015-BBEEFFCE48FE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9D6C6-FE0A-C349-BCBF-1A83F2575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to</a:t>
            </a:r>
            <a:r>
              <a:rPr lang="en-US" baseline="0" dirty="0" smtClean="0"/>
              <a:t> feature photo with white transparent 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9D6C6-FE0A-C349-BCBF-1A83F2575B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9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F942-F8F9-0645-9AF1-5D083D2406DB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F207-1221-1543-AB48-7A30868F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5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F942-F8F9-0645-9AF1-5D083D2406DB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F207-1221-1543-AB48-7A30868F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2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F942-F8F9-0645-9AF1-5D083D2406DB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F207-1221-1543-AB48-7A30868F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95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C4A-396B-6549-A50C-049D93B3F5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3EB-340B-2C48-8FCA-FAF3A7BA66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104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C4A-396B-6549-A50C-049D93B3F5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3EB-340B-2C48-8FCA-FAF3A7BA66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079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C4A-396B-6549-A50C-049D93B3F5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3EB-340B-2C48-8FCA-FAF3A7BA66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941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C4A-396B-6549-A50C-049D93B3F5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3EB-340B-2C48-8FCA-FAF3A7BA66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3567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C4A-396B-6549-A50C-049D93B3F5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3EB-340B-2C48-8FCA-FAF3A7BA66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959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C4A-396B-6549-A50C-049D93B3F5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3EB-340B-2C48-8FCA-FAF3A7BA66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2670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C4A-396B-6549-A50C-049D93B3F5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3EB-340B-2C48-8FCA-FAF3A7BA66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9660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C4A-396B-6549-A50C-049D93B3F5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3EB-340B-2C48-8FCA-FAF3A7BA66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8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F942-F8F9-0645-9AF1-5D083D2406DB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F207-1221-1543-AB48-7A30868F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37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C4A-396B-6549-A50C-049D93B3F5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3EB-340B-2C48-8FCA-FAF3A7BA66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9989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C4A-396B-6549-A50C-049D93B3F5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3EB-340B-2C48-8FCA-FAF3A7BA66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3201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C4A-396B-6549-A50C-049D93B3F5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3EB-340B-2C48-8FCA-FAF3A7BA66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8593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C4A-396B-6549-A50C-049D93B3F5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3EB-340B-2C48-8FCA-FAF3A7BA66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705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C4A-396B-6549-A50C-049D93B3F5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3EB-340B-2C48-8FCA-FAF3A7BA66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133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C4A-396B-6549-A50C-049D93B3F5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3EB-340B-2C48-8FCA-FAF3A7BA66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4359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C4A-396B-6549-A50C-049D93B3F5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3EB-340B-2C48-8FCA-FAF3A7BA66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808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C4A-396B-6549-A50C-049D93B3F5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3EB-340B-2C48-8FCA-FAF3A7BA66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0419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C4A-396B-6549-A50C-049D93B3F5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3EB-340B-2C48-8FCA-FAF3A7BA66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4316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C4A-396B-6549-A50C-049D93B3F5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3EB-340B-2C48-8FCA-FAF3A7BA66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069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F942-F8F9-0645-9AF1-5D083D2406DB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F207-1221-1543-AB48-7A30868F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24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C4A-396B-6549-A50C-049D93B3F5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3EB-340B-2C48-8FCA-FAF3A7BA66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4203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C4A-396B-6549-A50C-049D93B3F5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3EB-340B-2C48-8FCA-FAF3A7BA66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3110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C4A-396B-6549-A50C-049D93B3F5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3EB-340B-2C48-8FCA-FAF3A7BA66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3524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C4A-396B-6549-A50C-049D93B3F5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A3EB-340B-2C48-8FCA-FAF3A7BA66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741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F942-F8F9-0645-9AF1-5D083D2406DB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F207-1221-1543-AB48-7A30868F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5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F942-F8F9-0645-9AF1-5D083D2406DB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F207-1221-1543-AB48-7A30868F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0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F942-F8F9-0645-9AF1-5D083D2406DB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F207-1221-1543-AB48-7A30868F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4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F942-F8F9-0645-9AF1-5D083D2406DB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F207-1221-1543-AB48-7A30868F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0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F942-F8F9-0645-9AF1-5D083D2406DB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F207-1221-1543-AB48-7A30868F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3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F942-F8F9-0645-9AF1-5D083D2406DB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F207-1221-1543-AB48-7A30868F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8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CF942-F8F9-0645-9AF1-5D083D2406DB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6F207-1221-1543-AB48-7A30868FA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2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3EC4A-396B-6549-A50C-049D93B3F5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0A3EB-340B-2C48-8FCA-FAF3A7BA66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250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3EC4A-396B-6549-A50C-049D93B3F5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12/15/2015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0A3EB-340B-2C48-8FCA-FAF3A7BA66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678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0808" y="256200"/>
            <a:ext cx="8567452" cy="4611606"/>
          </a:xfrm>
          <a:prstGeom prst="rect">
            <a:avLst/>
          </a:prstGeom>
          <a:solidFill>
            <a:srgbClr val="3155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41232" y="2283525"/>
            <a:ext cx="327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solidFill>
                  <a:srgbClr val="FFFFFF"/>
                </a:solidFill>
                <a:latin typeface="Calibri Light"/>
                <a:cs typeface="Calibri Light"/>
              </a:rPr>
              <a:t>water builds</a:t>
            </a:r>
            <a:endParaRPr lang="en-US" sz="2400" spc="300" dirty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8" r="9952" b="16654"/>
          <a:stretch/>
        </p:blipFill>
        <p:spPr>
          <a:xfrm>
            <a:off x="300808" y="243947"/>
            <a:ext cx="8567452" cy="4612720"/>
          </a:xfrm>
          <a:prstGeom prst="rect">
            <a:avLst/>
          </a:prstGeom>
        </p:spPr>
      </p:pic>
      <p:pic>
        <p:nvPicPr>
          <p:cNvPr id="8" name="Picture 7" descr="WM_logo_horizontal_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48" y="4132394"/>
            <a:ext cx="2544951" cy="50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1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7"/>
          <a:stretch/>
        </p:blipFill>
        <p:spPr>
          <a:xfrm>
            <a:off x="4846762" y="2261418"/>
            <a:ext cx="3714675" cy="23695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" t="2222" r="8651" b="1"/>
          <a:stretch/>
        </p:blipFill>
        <p:spPr>
          <a:xfrm>
            <a:off x="460198" y="1189703"/>
            <a:ext cx="4092137" cy="34412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0808" y="256200"/>
            <a:ext cx="8567452" cy="780655"/>
          </a:xfrm>
          <a:prstGeom prst="rect">
            <a:avLst/>
          </a:prstGeom>
          <a:solidFill>
            <a:srgbClr val="BDE3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172" y="256200"/>
            <a:ext cx="8229600" cy="780655"/>
          </a:xfrm>
        </p:spPr>
        <p:txBody>
          <a:bodyPr>
            <a:normAutofit/>
          </a:bodyPr>
          <a:lstStyle/>
          <a:p>
            <a:r>
              <a:rPr lang="en-US" sz="3200" spc="300" dirty="0" smtClean="0">
                <a:latin typeface="Calibri Light"/>
                <a:cs typeface="Calibri Light"/>
              </a:rPr>
              <a:t>MEXICO</a:t>
            </a:r>
            <a:endParaRPr lang="en-US" sz="3200" spc="300" dirty="0">
              <a:latin typeface="Calibri Light"/>
              <a:cs typeface="Calibri Light"/>
            </a:endParaRPr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035572"/>
              </p:ext>
            </p:extLst>
          </p:nvPr>
        </p:nvGraphicFramePr>
        <p:xfrm>
          <a:off x="4849761" y="1200150"/>
          <a:ext cx="3711677" cy="741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41871"/>
                <a:gridCol w="17698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COMMUNITY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POPULATION SERVED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Encanto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2,020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8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1" b="18300"/>
          <a:stretch/>
        </p:blipFill>
        <p:spPr>
          <a:xfrm>
            <a:off x="4846761" y="1189702"/>
            <a:ext cx="3714675" cy="2458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 r="8794" b="9351"/>
          <a:stretch/>
        </p:blipFill>
        <p:spPr>
          <a:xfrm>
            <a:off x="460197" y="1189702"/>
            <a:ext cx="4092137" cy="3431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0808" y="256200"/>
            <a:ext cx="8567452" cy="780655"/>
          </a:xfrm>
          <a:prstGeom prst="rect">
            <a:avLst/>
          </a:prstGeom>
          <a:solidFill>
            <a:srgbClr val="FFAF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172" y="256200"/>
            <a:ext cx="8229600" cy="780655"/>
          </a:xfrm>
        </p:spPr>
        <p:txBody>
          <a:bodyPr>
            <a:normAutofit/>
          </a:bodyPr>
          <a:lstStyle/>
          <a:p>
            <a:r>
              <a:rPr lang="en-US" sz="3200" spc="300" dirty="0" smtClean="0">
                <a:solidFill>
                  <a:schemeClr val="bg1"/>
                </a:solidFill>
                <a:latin typeface="Calibri Light"/>
                <a:cs typeface="Calibri Light"/>
              </a:rPr>
              <a:t>PHILIPPINES</a:t>
            </a:r>
            <a:endParaRPr lang="en-US" sz="3200" spc="3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50261"/>
              </p:ext>
            </p:extLst>
          </p:nvPr>
        </p:nvGraphicFramePr>
        <p:xfrm>
          <a:off x="4849761" y="3889311"/>
          <a:ext cx="3711677" cy="741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41871"/>
                <a:gridCol w="17698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COMMUNITY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POPULATION SERVED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Haiyan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85,543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1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9"/>
          <a:stretch/>
        </p:blipFill>
        <p:spPr>
          <a:xfrm>
            <a:off x="4719484" y="1199532"/>
            <a:ext cx="3834581" cy="342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17009" r="7332" b="9677"/>
          <a:stretch/>
        </p:blipFill>
        <p:spPr>
          <a:xfrm>
            <a:off x="460196" y="1189702"/>
            <a:ext cx="4011563" cy="24580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0808" y="256200"/>
            <a:ext cx="8567452" cy="780655"/>
          </a:xfrm>
          <a:prstGeom prst="rect">
            <a:avLst/>
          </a:prstGeom>
          <a:solidFill>
            <a:srgbClr val="B3C5C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172" y="256200"/>
            <a:ext cx="8229600" cy="780655"/>
          </a:xfrm>
        </p:spPr>
        <p:txBody>
          <a:bodyPr>
            <a:normAutofit/>
          </a:bodyPr>
          <a:lstStyle/>
          <a:p>
            <a:r>
              <a:rPr lang="en-US" sz="3200" spc="300" dirty="0" smtClean="0">
                <a:latin typeface="Calibri Light"/>
                <a:cs typeface="Calibri Light"/>
              </a:rPr>
              <a:t>UGANDA</a:t>
            </a:r>
            <a:endParaRPr lang="en-US" sz="3200" spc="300" dirty="0">
              <a:latin typeface="Calibri Light"/>
              <a:cs typeface="Calibri Light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918923"/>
              </p:ext>
            </p:extLst>
          </p:nvPr>
        </p:nvGraphicFramePr>
        <p:xfrm>
          <a:off x="460197" y="3889311"/>
          <a:ext cx="4009102" cy="741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63338"/>
                <a:gridCol w="17457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COMMUNITY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POPULATION SERVED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Nyumanzi</a:t>
                      </a:r>
                      <a:r>
                        <a:rPr lang="en-US" dirty="0" smtClean="0"/>
                        <a:t> Health </a:t>
                      </a:r>
                      <a:r>
                        <a:rPr lang="en-US" dirty="0" err="1" smtClean="0"/>
                        <a:t>Ctr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7,000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8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0808" y="256200"/>
            <a:ext cx="8567452" cy="4611606"/>
          </a:xfrm>
          <a:prstGeom prst="rect">
            <a:avLst/>
          </a:prstGeom>
          <a:solidFill>
            <a:srgbClr val="3155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12297" y="1623210"/>
            <a:ext cx="27444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rgbClr val="FFFFFF"/>
                </a:solidFill>
                <a:latin typeface="Calibri Light"/>
                <a:cs typeface="Calibri Light"/>
              </a:rPr>
              <a:t>194,816 </a:t>
            </a:r>
          </a:p>
          <a:p>
            <a:pPr algn="ctr"/>
            <a:r>
              <a:rPr lang="en-US" sz="2200" spc="300" dirty="0" smtClean="0">
                <a:solidFill>
                  <a:srgbClr val="FFFFFF"/>
                </a:solidFill>
                <a:latin typeface="Calibri Light"/>
                <a:cs typeface="Calibri Light"/>
              </a:rPr>
              <a:t>PEOPLE REACHED</a:t>
            </a:r>
            <a:endParaRPr lang="en-US" sz="2200" spc="300" dirty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90" y="2718526"/>
            <a:ext cx="821088" cy="8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64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55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_logo_horizontal_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07" y="2182460"/>
            <a:ext cx="3260004" cy="6417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16183" y="2116184"/>
            <a:ext cx="4911634" cy="737272"/>
            <a:chOff x="2116183" y="2116184"/>
            <a:chExt cx="4911634" cy="737272"/>
          </a:xfrm>
        </p:grpSpPr>
        <p:sp>
          <p:nvSpPr>
            <p:cNvPr id="3" name="Rectangle 2"/>
            <p:cNvSpPr/>
            <p:nvPr/>
          </p:nvSpPr>
          <p:spPr>
            <a:xfrm>
              <a:off x="2116183" y="2116184"/>
              <a:ext cx="4911634" cy="737272"/>
            </a:xfrm>
            <a:prstGeom prst="rect">
              <a:avLst/>
            </a:prstGeom>
            <a:solidFill>
              <a:srgbClr val="3155A4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16183" y="2272654"/>
              <a:ext cx="4911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300" dirty="0" smtClean="0">
                  <a:solidFill>
                    <a:srgbClr val="FFFFFF"/>
                  </a:solidFill>
                  <a:latin typeface="Calibri Light"/>
                  <a:cs typeface="Calibri Light"/>
                </a:rPr>
                <a:t>Thank You</a:t>
              </a:r>
              <a:endParaRPr lang="en-US" sz="2400" spc="300" dirty="0">
                <a:solidFill>
                  <a:srgbClr val="FFFFFF"/>
                </a:solidFill>
                <a:latin typeface="Calibri Light"/>
                <a:cs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596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55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_logo_horizontal_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07" y="2182460"/>
            <a:ext cx="3260004" cy="6417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16183" y="2116184"/>
            <a:ext cx="4911634" cy="737272"/>
            <a:chOff x="2116183" y="2116184"/>
            <a:chExt cx="4911634" cy="737272"/>
          </a:xfrm>
        </p:grpSpPr>
        <p:sp>
          <p:nvSpPr>
            <p:cNvPr id="3" name="Rectangle 2"/>
            <p:cNvSpPr/>
            <p:nvPr/>
          </p:nvSpPr>
          <p:spPr>
            <a:xfrm>
              <a:off x="2116183" y="2116184"/>
              <a:ext cx="4911634" cy="737272"/>
            </a:xfrm>
            <a:prstGeom prst="rect">
              <a:avLst/>
            </a:prstGeom>
            <a:solidFill>
              <a:srgbClr val="3155A4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16183" y="2272654"/>
              <a:ext cx="49116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pc="300" dirty="0" err="1" smtClean="0">
                  <a:solidFill>
                    <a:srgbClr val="FFFFFF"/>
                  </a:solidFill>
                  <a:latin typeface="Calibri Light"/>
                  <a:cs typeface="Calibri Light"/>
                </a:rPr>
                <a:t>Advintage</a:t>
              </a:r>
              <a:r>
                <a:rPr lang="en-US" sz="2400" spc="300" dirty="0" smtClean="0">
                  <a:solidFill>
                    <a:srgbClr val="FFFFFF"/>
                  </a:solidFill>
                  <a:latin typeface="Calibri Light"/>
                  <a:cs typeface="Calibri Light"/>
                </a:rPr>
                <a:t> Impact Report</a:t>
              </a:r>
              <a:endParaRPr lang="en-US" sz="2400" spc="300" dirty="0">
                <a:solidFill>
                  <a:srgbClr val="FFFFFF"/>
                </a:solidFill>
                <a:latin typeface="Calibri Light"/>
                <a:cs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743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808" y="256200"/>
            <a:ext cx="8567452" cy="780655"/>
          </a:xfrm>
          <a:prstGeom prst="rect">
            <a:avLst/>
          </a:prstGeom>
          <a:solidFill>
            <a:srgbClr val="3155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172" y="256200"/>
            <a:ext cx="8229600" cy="780655"/>
          </a:xfrm>
        </p:spPr>
        <p:txBody>
          <a:bodyPr>
            <a:normAutofit/>
          </a:bodyPr>
          <a:lstStyle/>
          <a:p>
            <a:r>
              <a:rPr lang="en-US" sz="3200" spc="300" dirty="0" smtClean="0">
                <a:solidFill>
                  <a:schemeClr val="bg1"/>
                </a:solidFill>
                <a:latin typeface="Calibri Light"/>
                <a:cs typeface="Calibri Light"/>
              </a:rPr>
              <a:t>IMPACT</a:t>
            </a:r>
            <a:endParaRPr lang="en-US" sz="3200" spc="3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Funds provided by </a:t>
            </a:r>
            <a:r>
              <a:rPr lang="en-US" sz="2600" dirty="0" err="1"/>
              <a:t>Advintage</a:t>
            </a:r>
            <a:r>
              <a:rPr lang="en-US" sz="2600" dirty="0"/>
              <a:t> in 2015 enabled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Water </a:t>
            </a:r>
            <a:r>
              <a:rPr lang="en-US" sz="2600" dirty="0"/>
              <a:t>Mission to provide safe and Living Water:</a:t>
            </a:r>
          </a:p>
          <a:p>
            <a:r>
              <a:rPr lang="en-US" sz="2600" dirty="0"/>
              <a:t>In </a:t>
            </a:r>
            <a:r>
              <a:rPr lang="en-US" sz="2600" b="1" dirty="0"/>
              <a:t>8 countries</a:t>
            </a:r>
            <a:r>
              <a:rPr lang="en-US" sz="2600" dirty="0"/>
              <a:t> – Haiti, Honduras, Indonesia, Kenya, Malawi, Mexico, Philippines, and Uganda</a:t>
            </a:r>
          </a:p>
          <a:p>
            <a:r>
              <a:rPr lang="en-US" sz="2600" dirty="0"/>
              <a:t>Through </a:t>
            </a:r>
            <a:r>
              <a:rPr lang="en-US" sz="2600" b="1" dirty="0"/>
              <a:t>27 projects</a:t>
            </a:r>
            <a:r>
              <a:rPr lang="en-US" sz="2600" dirty="0"/>
              <a:t> – all </a:t>
            </a:r>
            <a:r>
              <a:rPr lang="en-US" sz="2600" dirty="0" smtClean="0"/>
              <a:t>of which are </a:t>
            </a:r>
            <a:r>
              <a:rPr lang="en-US" sz="2600" dirty="0"/>
              <a:t>near completion, either in the Implementation or Follow-up </a:t>
            </a:r>
            <a:r>
              <a:rPr lang="en-US" sz="2600" dirty="0" smtClean="0"/>
              <a:t>stages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359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r="18055" b="10776"/>
          <a:stretch/>
        </p:blipFill>
        <p:spPr>
          <a:xfrm>
            <a:off x="4444181" y="1200150"/>
            <a:ext cx="4117257" cy="34345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0808" y="256200"/>
            <a:ext cx="8567452" cy="780655"/>
          </a:xfrm>
          <a:prstGeom prst="rect">
            <a:avLst/>
          </a:prstGeom>
          <a:solidFill>
            <a:srgbClr val="693B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172" y="256200"/>
            <a:ext cx="8229600" cy="780655"/>
          </a:xfrm>
        </p:spPr>
        <p:txBody>
          <a:bodyPr>
            <a:normAutofit/>
          </a:bodyPr>
          <a:lstStyle/>
          <a:p>
            <a:r>
              <a:rPr lang="en-US" sz="3200" spc="300" dirty="0" smtClean="0">
                <a:solidFill>
                  <a:schemeClr val="bg1"/>
                </a:solidFill>
                <a:latin typeface="Calibri Light"/>
                <a:cs typeface="Calibri Light"/>
              </a:rPr>
              <a:t>HAITI</a:t>
            </a:r>
            <a:endParaRPr lang="en-US" sz="3200" spc="3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071828"/>
              </p:ext>
            </p:extLst>
          </p:nvPr>
        </p:nvGraphicFramePr>
        <p:xfrm>
          <a:off x="457200" y="1200150"/>
          <a:ext cx="3711677" cy="1112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41871"/>
                <a:gridCol w="17698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COMMUNITY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POPULATION SERVED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Desriveaux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Pestel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5,800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Camp Marie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4,000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8" b="-1"/>
          <a:stretch/>
        </p:blipFill>
        <p:spPr>
          <a:xfrm>
            <a:off x="457200" y="2595716"/>
            <a:ext cx="3711677" cy="203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32334" r="2381" b="8164"/>
          <a:stretch/>
        </p:blipFill>
        <p:spPr>
          <a:xfrm>
            <a:off x="457200" y="1200150"/>
            <a:ext cx="3709220" cy="17200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0808" y="256200"/>
            <a:ext cx="8567452" cy="780655"/>
          </a:xfrm>
          <a:prstGeom prst="rect">
            <a:avLst/>
          </a:prstGeom>
          <a:solidFill>
            <a:srgbClr val="DA81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172" y="256200"/>
            <a:ext cx="8229600" cy="780655"/>
          </a:xfrm>
        </p:spPr>
        <p:txBody>
          <a:bodyPr>
            <a:normAutofit/>
          </a:bodyPr>
          <a:lstStyle/>
          <a:p>
            <a:r>
              <a:rPr lang="en-US" sz="3200" spc="300" dirty="0" smtClean="0">
                <a:solidFill>
                  <a:schemeClr val="bg1"/>
                </a:solidFill>
                <a:latin typeface="Calibri Light"/>
                <a:cs typeface="Calibri Light"/>
              </a:rPr>
              <a:t>HONDURAS</a:t>
            </a:r>
            <a:endParaRPr lang="en-US" sz="3200" spc="3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249958"/>
              </p:ext>
            </p:extLst>
          </p:nvPr>
        </p:nvGraphicFramePr>
        <p:xfrm>
          <a:off x="457200" y="3147634"/>
          <a:ext cx="3711677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41871"/>
                <a:gridCol w="17698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COMMUNITY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POPULATION SERVED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 Bella Vista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1,250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Pisijire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1,750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Sinar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6" t="8655" r="2792"/>
          <a:stretch/>
        </p:blipFill>
        <p:spPr>
          <a:xfrm>
            <a:off x="6607277" y="1200150"/>
            <a:ext cx="1954161" cy="34308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5" r="20906" b="8792"/>
          <a:stretch/>
        </p:blipFill>
        <p:spPr>
          <a:xfrm>
            <a:off x="4454013" y="1200150"/>
            <a:ext cx="1887793" cy="343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" r="13185" b="24837"/>
          <a:stretch/>
        </p:blipFill>
        <p:spPr>
          <a:xfrm>
            <a:off x="4849761" y="2261418"/>
            <a:ext cx="3711677" cy="2369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 r="3170"/>
          <a:stretch/>
        </p:blipFill>
        <p:spPr>
          <a:xfrm>
            <a:off x="457200" y="1200150"/>
            <a:ext cx="4095135" cy="34308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0808" y="256200"/>
            <a:ext cx="8567452" cy="780655"/>
          </a:xfrm>
          <a:prstGeom prst="rect">
            <a:avLst/>
          </a:prstGeom>
          <a:solidFill>
            <a:srgbClr val="0098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172" y="256200"/>
            <a:ext cx="8229600" cy="780655"/>
          </a:xfrm>
        </p:spPr>
        <p:txBody>
          <a:bodyPr>
            <a:normAutofit/>
          </a:bodyPr>
          <a:lstStyle/>
          <a:p>
            <a:r>
              <a:rPr lang="en-US" sz="3200" spc="300" dirty="0" smtClean="0">
                <a:solidFill>
                  <a:schemeClr val="bg1"/>
                </a:solidFill>
                <a:latin typeface="Calibri Light"/>
                <a:cs typeface="Calibri Light"/>
              </a:rPr>
              <a:t>INDONESIA</a:t>
            </a:r>
            <a:endParaRPr lang="en-US" sz="3200" spc="3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281621"/>
              </p:ext>
            </p:extLst>
          </p:nvPr>
        </p:nvGraphicFramePr>
        <p:xfrm>
          <a:off x="4849761" y="1200150"/>
          <a:ext cx="3711677" cy="741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41871"/>
                <a:gridCol w="17698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COMMUNITY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POPULATION SERVED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Bone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1,400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1" r="18904"/>
          <a:stretch/>
        </p:blipFill>
        <p:spPr>
          <a:xfrm>
            <a:off x="457200" y="1198307"/>
            <a:ext cx="2934929" cy="34326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0808" y="256200"/>
            <a:ext cx="8567452" cy="780655"/>
          </a:xfrm>
          <a:prstGeom prst="rect">
            <a:avLst/>
          </a:prstGeom>
          <a:solidFill>
            <a:srgbClr val="D3BD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172" y="256200"/>
            <a:ext cx="8229600" cy="780655"/>
          </a:xfrm>
        </p:spPr>
        <p:txBody>
          <a:bodyPr>
            <a:normAutofit/>
          </a:bodyPr>
          <a:lstStyle/>
          <a:p>
            <a:r>
              <a:rPr lang="en-US" sz="3200" spc="300" dirty="0" smtClean="0">
                <a:solidFill>
                  <a:schemeClr val="bg1"/>
                </a:solidFill>
                <a:latin typeface="Calibri Light"/>
                <a:cs typeface="Calibri Light"/>
              </a:rPr>
              <a:t>KENYA</a:t>
            </a:r>
            <a:endParaRPr lang="en-US" sz="3200" spc="3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22747"/>
              </p:ext>
            </p:extLst>
          </p:nvPr>
        </p:nvGraphicFramePr>
        <p:xfrm>
          <a:off x="3637935" y="3518474"/>
          <a:ext cx="4923503" cy="1112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77497"/>
                <a:gridCol w="18460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COMMUNITY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POPULATION SERVED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Kapsokwony</a:t>
                      </a:r>
                      <a:r>
                        <a:rPr lang="en-US" dirty="0" smtClean="0"/>
                        <a:t> Secondary School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4,425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Bumala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4,000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 r="9297" b="4576"/>
          <a:stretch/>
        </p:blipFill>
        <p:spPr>
          <a:xfrm>
            <a:off x="6086168" y="1198306"/>
            <a:ext cx="2475270" cy="20371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" r="24707" b="4802"/>
          <a:stretch/>
        </p:blipFill>
        <p:spPr>
          <a:xfrm>
            <a:off x="3637935" y="1198305"/>
            <a:ext cx="2202425" cy="202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0808" y="256200"/>
            <a:ext cx="8567452" cy="780655"/>
          </a:xfrm>
          <a:prstGeom prst="rect">
            <a:avLst/>
          </a:prstGeom>
          <a:solidFill>
            <a:srgbClr val="3155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172" y="256200"/>
            <a:ext cx="8229600" cy="780655"/>
          </a:xfrm>
        </p:spPr>
        <p:txBody>
          <a:bodyPr>
            <a:normAutofit/>
          </a:bodyPr>
          <a:lstStyle/>
          <a:p>
            <a:r>
              <a:rPr lang="en-US" sz="3200" spc="300" dirty="0" smtClean="0">
                <a:solidFill>
                  <a:schemeClr val="bg1"/>
                </a:solidFill>
                <a:latin typeface="Calibri Light"/>
                <a:cs typeface="Calibri Light"/>
              </a:rPr>
              <a:t>MALAWI</a:t>
            </a:r>
            <a:endParaRPr lang="en-US" sz="3200" spc="3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864318"/>
              </p:ext>
            </p:extLst>
          </p:nvPr>
        </p:nvGraphicFramePr>
        <p:xfrm>
          <a:off x="457200" y="1200150"/>
          <a:ext cx="3711677" cy="3337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41871"/>
                <a:gridCol w="17698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COMMUNITY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POPULATION SERVED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Tizola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10,132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Mchenga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5,239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Livunzu</a:t>
                      </a:r>
                      <a:r>
                        <a:rPr lang="en-US" dirty="0" smtClean="0"/>
                        <a:t> School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2,814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Bodza</a:t>
                      </a:r>
                      <a:r>
                        <a:rPr lang="en-US" dirty="0" smtClean="0"/>
                        <a:t> School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3,125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Savala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5,090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Mlonda</a:t>
                      </a:r>
                      <a:r>
                        <a:rPr lang="en-US" dirty="0" smtClean="0"/>
                        <a:t> School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4,182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Magoti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4,912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Chigwamafuma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5,700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" b="39108"/>
          <a:stretch/>
        </p:blipFill>
        <p:spPr>
          <a:xfrm>
            <a:off x="4454013" y="1200149"/>
            <a:ext cx="4110960" cy="18576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0" b="41082"/>
          <a:stretch/>
        </p:blipFill>
        <p:spPr>
          <a:xfrm>
            <a:off x="4450478" y="3274142"/>
            <a:ext cx="4116438" cy="135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5966" r="2663" b="48873"/>
          <a:stretch/>
        </p:blipFill>
        <p:spPr>
          <a:xfrm>
            <a:off x="4456469" y="1200150"/>
            <a:ext cx="4104968" cy="15627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97" b="7029"/>
          <a:stretch/>
        </p:blipFill>
        <p:spPr>
          <a:xfrm>
            <a:off x="4458110" y="2979173"/>
            <a:ext cx="4103328" cy="16518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0808" y="256200"/>
            <a:ext cx="8567452" cy="780655"/>
          </a:xfrm>
          <a:prstGeom prst="rect">
            <a:avLst/>
          </a:prstGeom>
          <a:solidFill>
            <a:srgbClr val="3155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172" y="256200"/>
            <a:ext cx="8229600" cy="780655"/>
          </a:xfrm>
        </p:spPr>
        <p:txBody>
          <a:bodyPr>
            <a:normAutofit/>
          </a:bodyPr>
          <a:lstStyle/>
          <a:p>
            <a:r>
              <a:rPr lang="en-US" sz="3200" spc="300" dirty="0" smtClean="0">
                <a:solidFill>
                  <a:schemeClr val="bg1"/>
                </a:solidFill>
                <a:latin typeface="Calibri Light"/>
                <a:cs typeface="Calibri Light"/>
              </a:rPr>
              <a:t>MALAWI </a:t>
            </a:r>
            <a:r>
              <a:rPr lang="en-US" sz="2400" i="1" spc="300" dirty="0" smtClean="0">
                <a:solidFill>
                  <a:schemeClr val="bg1"/>
                </a:solidFill>
                <a:latin typeface="Calibri Light"/>
                <a:cs typeface="Calibri Light"/>
              </a:rPr>
              <a:t>continued</a:t>
            </a:r>
            <a:endParaRPr lang="en-US" sz="2400" i="1" spc="3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874032"/>
              </p:ext>
            </p:extLst>
          </p:nvPr>
        </p:nvGraphicFramePr>
        <p:xfrm>
          <a:off x="457200" y="1200150"/>
          <a:ext cx="3711677" cy="3337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41871"/>
                <a:gridCol w="17698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COMMUNITY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POPULATION SERVED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Dindi</a:t>
                      </a:r>
                      <a:r>
                        <a:rPr lang="en-US" dirty="0" smtClean="0"/>
                        <a:t> School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7,554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Khungubwe</a:t>
                      </a:r>
                      <a:r>
                        <a:rPr lang="en-US" dirty="0" smtClean="0"/>
                        <a:t> Hall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2,562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Makhanga</a:t>
                      </a:r>
                      <a:r>
                        <a:rPr lang="en-US" dirty="0" smtClean="0"/>
                        <a:t> School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2,809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Mlambala</a:t>
                      </a:r>
                      <a:r>
                        <a:rPr lang="en-US" dirty="0" smtClean="0"/>
                        <a:t> RC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3,136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Nambazo</a:t>
                      </a:r>
                      <a:r>
                        <a:rPr lang="en-US" dirty="0" smtClean="0"/>
                        <a:t> School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3,761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Osiyana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3,750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Tchereni</a:t>
                      </a:r>
                      <a:r>
                        <a:rPr lang="en-US" dirty="0" smtClean="0"/>
                        <a:t> School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7,487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Tizola</a:t>
                      </a:r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5,050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2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138</Words>
  <Application>Microsoft Office PowerPoint</Application>
  <PresentationFormat>On-screen Show (16:9)</PresentationFormat>
  <Paragraphs>92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1_Office Theme</vt:lpstr>
      <vt:lpstr>3_Office Theme</vt:lpstr>
      <vt:lpstr>PowerPoint Presentation</vt:lpstr>
      <vt:lpstr>PowerPoint Presentation</vt:lpstr>
      <vt:lpstr>IMPACT</vt:lpstr>
      <vt:lpstr>HAITI</vt:lpstr>
      <vt:lpstr>HONDURAS</vt:lpstr>
      <vt:lpstr>INDONESIA</vt:lpstr>
      <vt:lpstr>KENYA</vt:lpstr>
      <vt:lpstr>MALAWI</vt:lpstr>
      <vt:lpstr>MALAWI continued</vt:lpstr>
      <vt:lpstr>MEXICO</vt:lpstr>
      <vt:lpstr>PHILIPPINES</vt:lpstr>
      <vt:lpstr>UGANDA</vt:lpstr>
      <vt:lpstr>PowerPoint Presentation</vt:lpstr>
      <vt:lpstr>PowerPoint Presentation</vt:lpstr>
    </vt:vector>
  </TitlesOfParts>
  <Company>Water Missions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Jones</dc:creator>
  <cp:lastModifiedBy>Kristen Lawrence</cp:lastModifiedBy>
  <cp:revision>42</cp:revision>
  <cp:lastPrinted>2015-12-14T19:24:47Z</cp:lastPrinted>
  <dcterms:created xsi:type="dcterms:W3CDTF">2015-10-29T20:10:48Z</dcterms:created>
  <dcterms:modified xsi:type="dcterms:W3CDTF">2015-12-15T16:02:16Z</dcterms:modified>
</cp:coreProperties>
</file>